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Work Sans Semi-Bold" charset="1" panose="00000000000000000000"/>
      <p:regular r:id="rId23"/>
    </p:embeddedFont>
    <p:embeddedFont>
      <p:font typeface="Work Sans" charset="1" panose="00000000000000000000"/>
      <p:regular r:id="rId24"/>
    </p:embeddedFont>
    <p:embeddedFont>
      <p:font typeface="Work Sans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86050"/>
            <a:chOff x="0" y="0"/>
            <a:chExt cx="4987154" cy="790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90100"/>
            </a:xfrm>
            <a:custGeom>
              <a:avLst/>
              <a:gdLst/>
              <a:ahLst/>
              <a:cxnLst/>
              <a:rect r="r" b="b" t="t" l="l"/>
              <a:pathLst>
                <a:path h="790100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734675" y="7834471"/>
            <a:ext cx="6886575" cy="1785779"/>
            <a:chOff x="0" y="0"/>
            <a:chExt cx="1813748" cy="4703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3748" cy="470329"/>
            </a:xfrm>
            <a:custGeom>
              <a:avLst/>
              <a:gdLst/>
              <a:ahLst/>
              <a:cxnLst/>
              <a:rect r="r" b="b" t="t" l="l"/>
              <a:pathLst>
                <a:path h="470329" w="1813748">
                  <a:moveTo>
                    <a:pt x="44968" y="0"/>
                  </a:moveTo>
                  <a:lnTo>
                    <a:pt x="1768780" y="0"/>
                  </a:lnTo>
                  <a:cubicBezTo>
                    <a:pt x="1780706" y="0"/>
                    <a:pt x="1792144" y="4738"/>
                    <a:pt x="1800577" y="13171"/>
                  </a:cubicBezTo>
                  <a:cubicBezTo>
                    <a:pt x="1809011" y="21604"/>
                    <a:pt x="1813748" y="33042"/>
                    <a:pt x="1813748" y="44968"/>
                  </a:cubicBezTo>
                  <a:lnTo>
                    <a:pt x="1813748" y="425360"/>
                  </a:lnTo>
                  <a:cubicBezTo>
                    <a:pt x="1813748" y="437287"/>
                    <a:pt x="1809011" y="448724"/>
                    <a:pt x="1800577" y="457158"/>
                  </a:cubicBezTo>
                  <a:cubicBezTo>
                    <a:pt x="1792144" y="465591"/>
                    <a:pt x="1780706" y="470329"/>
                    <a:pt x="1768780" y="470329"/>
                  </a:cubicBezTo>
                  <a:lnTo>
                    <a:pt x="44968" y="470329"/>
                  </a:lnTo>
                  <a:cubicBezTo>
                    <a:pt x="33042" y="470329"/>
                    <a:pt x="21604" y="465591"/>
                    <a:pt x="13171" y="457158"/>
                  </a:cubicBezTo>
                  <a:cubicBezTo>
                    <a:pt x="4738" y="448724"/>
                    <a:pt x="0" y="437287"/>
                    <a:pt x="0" y="425360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813748" cy="527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6750" y="3657600"/>
            <a:ext cx="9763125" cy="5962650"/>
            <a:chOff x="0" y="0"/>
            <a:chExt cx="4083676" cy="24940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4483" y="50038"/>
              <a:ext cx="3974583" cy="2394589"/>
            </a:xfrm>
            <a:custGeom>
              <a:avLst/>
              <a:gdLst/>
              <a:ahLst/>
              <a:cxnLst/>
              <a:rect r="r" b="b" t="t" l="l"/>
              <a:pathLst>
                <a:path h="2394589" w="3974583">
                  <a:moveTo>
                    <a:pt x="3886953" y="2394589"/>
                  </a:moveTo>
                  <a:lnTo>
                    <a:pt x="87757" y="2394589"/>
                  </a:lnTo>
                  <a:cubicBezTo>
                    <a:pt x="39370" y="2394589"/>
                    <a:pt x="0" y="2355346"/>
                    <a:pt x="0" y="2306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886826" y="0"/>
                  </a:lnTo>
                  <a:cubicBezTo>
                    <a:pt x="3935213" y="0"/>
                    <a:pt x="3974583" y="39243"/>
                    <a:pt x="3974583" y="87757"/>
                  </a:cubicBezTo>
                  <a:lnTo>
                    <a:pt x="3974583" y="2306832"/>
                  </a:lnTo>
                  <a:cubicBezTo>
                    <a:pt x="3974583" y="2355219"/>
                    <a:pt x="3935340" y="2394589"/>
                    <a:pt x="3886826" y="2394589"/>
                  </a:cubicBezTo>
                  <a:close/>
                </a:path>
              </a:pathLst>
            </a:custGeom>
            <a:blipFill>
              <a:blip r:embed="rId2"/>
              <a:stretch>
                <a:fillRect l="0" t="-5188" r="0" b="-518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83549" cy="2493903"/>
            </a:xfrm>
            <a:custGeom>
              <a:avLst/>
              <a:gdLst/>
              <a:ahLst/>
              <a:cxnLst/>
              <a:rect r="r" b="b" t="t" l="l"/>
              <a:pathLst>
                <a:path h="2493903" w="4083549">
                  <a:moveTo>
                    <a:pt x="0" y="91567"/>
                  </a:moveTo>
                  <a:lnTo>
                    <a:pt x="0" y="2402337"/>
                  </a:lnTo>
                  <a:cubicBezTo>
                    <a:pt x="0" y="2452882"/>
                    <a:pt x="41021" y="2493903"/>
                    <a:pt x="91567" y="2493903"/>
                  </a:cubicBezTo>
                  <a:lnTo>
                    <a:pt x="3991982" y="2493903"/>
                  </a:lnTo>
                  <a:cubicBezTo>
                    <a:pt x="4042528" y="2493903"/>
                    <a:pt x="4083549" y="2452882"/>
                    <a:pt x="4083549" y="2402337"/>
                  </a:cubicBezTo>
                  <a:lnTo>
                    <a:pt x="4083549" y="91567"/>
                  </a:lnTo>
                  <a:cubicBezTo>
                    <a:pt x="4083549" y="41021"/>
                    <a:pt x="4042528" y="0"/>
                    <a:pt x="3991982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3241793" y="331724"/>
                  </a:moveTo>
                  <a:lnTo>
                    <a:pt x="3900923" y="331724"/>
                  </a:lnTo>
                  <a:cubicBezTo>
                    <a:pt x="3951469" y="331724"/>
                    <a:pt x="3992490" y="372745"/>
                    <a:pt x="3992490" y="423291"/>
                  </a:cubicBezTo>
                  <a:lnTo>
                    <a:pt x="3992490" y="2311277"/>
                  </a:lnTo>
                  <a:cubicBezTo>
                    <a:pt x="3992490" y="2361823"/>
                    <a:pt x="3951469" y="2402844"/>
                    <a:pt x="3900923" y="2402844"/>
                  </a:cubicBezTo>
                  <a:lnTo>
                    <a:pt x="182753" y="2402844"/>
                  </a:lnTo>
                  <a:cubicBezTo>
                    <a:pt x="132207" y="2402844"/>
                    <a:pt x="91186" y="2361823"/>
                    <a:pt x="91186" y="2311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944740" y="91186"/>
                  </a:lnTo>
                  <a:cubicBezTo>
                    <a:pt x="2970775" y="91186"/>
                    <a:pt x="2995667" y="102235"/>
                    <a:pt x="3013066" y="121666"/>
                  </a:cubicBezTo>
                  <a:lnTo>
                    <a:pt x="3173721" y="301244"/>
                  </a:lnTo>
                  <a:cubicBezTo>
                    <a:pt x="3191120" y="320675"/>
                    <a:pt x="3215885" y="331724"/>
                    <a:pt x="3242047" y="331724"/>
                  </a:cubicBezTo>
                  <a:lnTo>
                    <a:pt x="3241793" y="331724"/>
                  </a:lnTo>
                  <a:close/>
                </a:path>
              </a:pathLst>
            </a:custGeom>
            <a:solidFill>
              <a:srgbClr val="007AC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220953" y="1376364"/>
            <a:ext cx="1266822" cy="1266822"/>
          </a:xfrm>
          <a:custGeom>
            <a:avLst/>
            <a:gdLst/>
            <a:ahLst/>
            <a:cxnLst/>
            <a:rect r="r" b="b" t="t" l="l"/>
            <a:pathLst>
              <a:path h="1266822" w="1266822">
                <a:moveTo>
                  <a:pt x="0" y="0"/>
                </a:moveTo>
                <a:lnTo>
                  <a:pt x="1266822" y="0"/>
                </a:lnTo>
                <a:lnTo>
                  <a:pt x="1266822" y="1266822"/>
                </a:lnTo>
                <a:lnTo>
                  <a:pt x="0" y="1266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20434" y="1642909"/>
            <a:ext cx="13424266" cy="84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00"/>
              </a:lnSpc>
            </a:pPr>
            <a:r>
              <a:rPr lang="en-US" b="true" sz="6421" spc="-35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Vehicle Service Management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7253" y="8205682"/>
            <a:ext cx="560321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Presented by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76357" y="8662882"/>
            <a:ext cx="560321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 spc="-165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Aditya Bahadur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734675" y="3737923"/>
            <a:ext cx="6886575" cy="3528788"/>
            <a:chOff x="0" y="0"/>
            <a:chExt cx="1813748" cy="9293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13748" cy="929393"/>
            </a:xfrm>
            <a:custGeom>
              <a:avLst/>
              <a:gdLst/>
              <a:ahLst/>
              <a:cxnLst/>
              <a:rect r="r" b="b" t="t" l="l"/>
              <a:pathLst>
                <a:path h="929393" w="1813748">
                  <a:moveTo>
                    <a:pt x="44968" y="0"/>
                  </a:moveTo>
                  <a:lnTo>
                    <a:pt x="1768780" y="0"/>
                  </a:lnTo>
                  <a:cubicBezTo>
                    <a:pt x="1780706" y="0"/>
                    <a:pt x="1792144" y="4738"/>
                    <a:pt x="1800577" y="13171"/>
                  </a:cubicBezTo>
                  <a:cubicBezTo>
                    <a:pt x="1809011" y="21604"/>
                    <a:pt x="1813748" y="33042"/>
                    <a:pt x="1813748" y="44968"/>
                  </a:cubicBezTo>
                  <a:lnTo>
                    <a:pt x="1813748" y="884425"/>
                  </a:lnTo>
                  <a:cubicBezTo>
                    <a:pt x="1813748" y="896351"/>
                    <a:pt x="1809011" y="907789"/>
                    <a:pt x="1800577" y="916222"/>
                  </a:cubicBezTo>
                  <a:cubicBezTo>
                    <a:pt x="1792144" y="924655"/>
                    <a:pt x="1780706" y="929393"/>
                    <a:pt x="1768780" y="929393"/>
                  </a:cubicBezTo>
                  <a:lnTo>
                    <a:pt x="44968" y="929393"/>
                  </a:lnTo>
                  <a:cubicBezTo>
                    <a:pt x="33042" y="929393"/>
                    <a:pt x="21604" y="924655"/>
                    <a:pt x="13171" y="916222"/>
                  </a:cubicBezTo>
                  <a:cubicBezTo>
                    <a:pt x="4738" y="907789"/>
                    <a:pt x="0" y="896351"/>
                    <a:pt x="0" y="884425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813748" cy="986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984743" y="4696060"/>
            <a:ext cx="6386439" cy="126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5"/>
              </a:lnSpc>
              <a:spcBef>
                <a:spcPct val="0"/>
              </a:spcBef>
            </a:pPr>
            <a:r>
              <a:rPr lang="en-US" b="true" sz="3245" spc="-178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A Secure Full-Stack Web Application built using ASP.NET Core and Angular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5854364" y="9167707"/>
            <a:ext cx="5603210" cy="876700"/>
            <a:chOff x="0" y="0"/>
            <a:chExt cx="7470947" cy="116893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7470947" cy="473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0"/>
                </a:lnSpc>
              </a:pPr>
              <a:r>
                <a:rPr lang="en-US" b="true" sz="2200" spc="-121">
                  <a:solidFill>
                    <a:srgbClr val="004E89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8</a:t>
              </a:r>
              <a:r>
                <a:rPr lang="en-US" b="true" sz="2200" spc="-121">
                  <a:solidFill>
                    <a:srgbClr val="004E89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th</a:t>
              </a:r>
              <a:r>
                <a:rPr lang="en-US" b="true" sz="2200" spc="-121">
                  <a:solidFill>
                    <a:srgbClr val="004E89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 Jan 2026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11709"/>
              <a:ext cx="747094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21077"/>
            <a:ext cx="18288000" cy="9644846"/>
            <a:chOff x="0" y="0"/>
            <a:chExt cx="3367763" cy="177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7763" cy="1776108"/>
            </a:xfrm>
            <a:custGeom>
              <a:avLst/>
              <a:gdLst/>
              <a:ahLst/>
              <a:cxnLst/>
              <a:rect r="r" b="b" t="t" l="l"/>
              <a:pathLst>
                <a:path h="1776108" w="3367763">
                  <a:moveTo>
                    <a:pt x="965120" y="1639798"/>
                  </a:moveTo>
                  <a:cubicBezTo>
                    <a:pt x="983327" y="1619445"/>
                    <a:pt x="1009342" y="1607812"/>
                    <a:pt x="1036650" y="1607811"/>
                  </a:cubicBezTo>
                  <a:lnTo>
                    <a:pt x="3281498" y="1608147"/>
                  </a:lnTo>
                  <a:cubicBezTo>
                    <a:pt x="3304372" y="1608159"/>
                    <a:pt x="3326314" y="1599081"/>
                    <a:pt x="3342494" y="1582911"/>
                  </a:cubicBezTo>
                  <a:cubicBezTo>
                    <a:pt x="3358673" y="1566740"/>
                    <a:pt x="3367763" y="1544803"/>
                    <a:pt x="3367763" y="1521929"/>
                  </a:cubicBezTo>
                  <a:lnTo>
                    <a:pt x="3367763" y="86219"/>
                  </a:lnTo>
                  <a:cubicBezTo>
                    <a:pt x="3367763" y="63352"/>
                    <a:pt x="3358679" y="41422"/>
                    <a:pt x="3342510" y="25253"/>
                  </a:cubicBezTo>
                  <a:cubicBezTo>
                    <a:pt x="3326340" y="9084"/>
                    <a:pt x="3304410" y="0"/>
                    <a:pt x="3281543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89895"/>
                  </a:lnTo>
                  <a:cubicBezTo>
                    <a:pt x="4" y="1737510"/>
                    <a:pt x="38604" y="1776108"/>
                    <a:pt x="86219" y="1776108"/>
                  </a:cubicBezTo>
                  <a:lnTo>
                    <a:pt x="804624" y="1776108"/>
                  </a:lnTo>
                  <a:cubicBezTo>
                    <a:pt x="829157" y="1776109"/>
                    <a:pt x="852529" y="1765658"/>
                    <a:pt x="868886" y="1747373"/>
                  </a:cubicBezTo>
                  <a:lnTo>
                    <a:pt x="965120" y="1639798"/>
                  </a:lnTo>
                  <a:close/>
                </a:path>
              </a:pathLst>
            </a:custGeom>
            <a:solidFill>
              <a:srgbClr val="D1E8FF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2598420"/>
            <a:ext cx="18288000" cy="5090160"/>
          </a:xfrm>
          <a:custGeom>
            <a:avLst/>
            <a:gdLst/>
            <a:ahLst/>
            <a:cxnLst/>
            <a:rect r="r" b="b" t="t" l="l"/>
            <a:pathLst>
              <a:path h="5090160" w="18288000">
                <a:moveTo>
                  <a:pt x="0" y="0"/>
                </a:moveTo>
                <a:lnTo>
                  <a:pt x="18288000" y="0"/>
                </a:lnTo>
                <a:lnTo>
                  <a:pt x="18288000" y="5090160"/>
                </a:lnTo>
                <a:lnTo>
                  <a:pt x="0" y="5090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11557" y="934963"/>
            <a:ext cx="14321445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System Workflow (Flowchart)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554" y="7880944"/>
            <a:ext cx="16348893" cy="114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9"/>
              </a:lnSpc>
              <a:spcBef>
                <a:spcPct val="0"/>
              </a:spcBef>
            </a:pP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The system routes users to role-specific workflows after login. Customers book services, Managers assign technicians, Technicians complete work, and Admins manage the system. Services flow through status stages with real-time notifications.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521" y="321077"/>
            <a:ext cx="17918957" cy="9644846"/>
            <a:chOff x="0" y="0"/>
            <a:chExt cx="3299803" cy="177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76108"/>
            </a:xfrm>
            <a:custGeom>
              <a:avLst/>
              <a:gdLst/>
              <a:ahLst/>
              <a:cxnLst/>
              <a:rect r="r" b="b" t="t" l="l"/>
              <a:pathLst>
                <a:path h="1776108" w="3299803">
                  <a:moveTo>
                    <a:pt x="965120" y="1639798"/>
                  </a:moveTo>
                  <a:cubicBezTo>
                    <a:pt x="983327" y="1619445"/>
                    <a:pt x="1009342" y="1607812"/>
                    <a:pt x="1036650" y="1607811"/>
                  </a:cubicBezTo>
                  <a:lnTo>
                    <a:pt x="3213538" y="1608147"/>
                  </a:lnTo>
                  <a:cubicBezTo>
                    <a:pt x="3236413" y="1608159"/>
                    <a:pt x="3258355" y="1599081"/>
                    <a:pt x="3274534" y="1582911"/>
                  </a:cubicBezTo>
                  <a:cubicBezTo>
                    <a:pt x="3290713" y="1566740"/>
                    <a:pt x="3299803" y="1544803"/>
                    <a:pt x="3299803" y="1521929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89895"/>
                  </a:lnTo>
                  <a:cubicBezTo>
                    <a:pt x="4" y="1737510"/>
                    <a:pt x="38604" y="1776108"/>
                    <a:pt x="86219" y="1776108"/>
                  </a:cubicBezTo>
                  <a:lnTo>
                    <a:pt x="804624" y="1776108"/>
                  </a:lnTo>
                  <a:cubicBezTo>
                    <a:pt x="829157" y="1776109"/>
                    <a:pt x="852529" y="1765658"/>
                    <a:pt x="868886" y="1747373"/>
                  </a:cubicBezTo>
                  <a:lnTo>
                    <a:pt x="965120" y="1639798"/>
                  </a:lnTo>
                  <a:close/>
                </a:path>
              </a:pathLst>
            </a:custGeom>
            <a:solidFill>
              <a:srgbClr val="D1E8FF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668910" y="934963"/>
            <a:ext cx="9884504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Security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22847"/>
            <a:ext cx="14508384" cy="732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8"/>
              </a:lnSpc>
            </a:pPr>
            <a:r>
              <a:rPr lang="en-US" b="true" sz="2970" spc="-16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Authentication &amp; Authorization</a:t>
            </a:r>
          </a:p>
          <a:p>
            <a:pPr algn="l" marL="641223" indent="-320612" lvl="1">
              <a:lnSpc>
                <a:spcPts val="4158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JWT-based authentication for secure user login</a:t>
            </a:r>
          </a:p>
          <a:p>
            <a:pPr algn="l" marL="641223" indent="-320612" lvl="1">
              <a:lnSpc>
                <a:spcPts val="4158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Role-Based Access Control (RBAC) for Admin, Manager, Technician, and Customer</a:t>
            </a:r>
          </a:p>
          <a:p>
            <a:pPr algn="l">
              <a:lnSpc>
                <a:spcPts val="4158"/>
              </a:lnSpc>
            </a:pPr>
          </a:p>
          <a:p>
            <a:pPr algn="l">
              <a:lnSpc>
                <a:spcPts val="4158"/>
              </a:lnSpc>
            </a:pPr>
            <a:r>
              <a:rPr lang="en-US" b="true" sz="2970" spc="-16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API &amp; Data Security</a:t>
            </a:r>
          </a:p>
          <a:p>
            <a:pPr algn="l" marL="641223" indent="-320612" lvl="1">
              <a:lnSpc>
                <a:spcPts val="4158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Secured REST APIs using authorization filters</a:t>
            </a:r>
          </a:p>
          <a:p>
            <a:pPr algn="l" marL="641223" indent="-320612" lvl="1">
              <a:lnSpc>
                <a:spcPts val="4158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Protected endpoints based on user roles</a:t>
            </a:r>
          </a:p>
          <a:p>
            <a:pPr algn="l" marL="641223" indent="-320612" lvl="1">
              <a:lnSpc>
                <a:spcPts val="4158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Validation of user requests before processing</a:t>
            </a:r>
          </a:p>
          <a:p>
            <a:pPr algn="l">
              <a:lnSpc>
                <a:spcPts val="4158"/>
              </a:lnSpc>
            </a:pPr>
          </a:p>
          <a:p>
            <a:pPr algn="l">
              <a:lnSpc>
                <a:spcPts val="4158"/>
              </a:lnSpc>
            </a:pPr>
            <a:r>
              <a:rPr lang="en-US" b="true" sz="2970" spc="-16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Application Security</a:t>
            </a:r>
          </a:p>
          <a:p>
            <a:pPr algn="l" marL="641223" indent="-320612" lvl="1">
              <a:lnSpc>
                <a:spcPts val="4158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Centralized exception handling</a:t>
            </a:r>
          </a:p>
          <a:p>
            <a:pPr algn="l" marL="641223" indent="-320612" lvl="1">
              <a:lnSpc>
                <a:spcPts val="4158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Secure handling of customer and vehicle data</a:t>
            </a:r>
          </a:p>
          <a:p>
            <a:pPr algn="l" marL="641223" indent="-320612" lvl="1">
              <a:lnSpc>
                <a:spcPts val="4158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Configuration managed using appsettings.json</a:t>
            </a:r>
          </a:p>
          <a:p>
            <a:pPr algn="l">
              <a:lnSpc>
                <a:spcPts val="415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521" y="321077"/>
            <a:ext cx="17918957" cy="9644846"/>
            <a:chOff x="0" y="0"/>
            <a:chExt cx="3299803" cy="177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76108"/>
            </a:xfrm>
            <a:custGeom>
              <a:avLst/>
              <a:gdLst/>
              <a:ahLst/>
              <a:cxnLst/>
              <a:rect r="r" b="b" t="t" l="l"/>
              <a:pathLst>
                <a:path h="1776108" w="3299803">
                  <a:moveTo>
                    <a:pt x="965120" y="1639798"/>
                  </a:moveTo>
                  <a:cubicBezTo>
                    <a:pt x="983327" y="1619445"/>
                    <a:pt x="1009342" y="1607812"/>
                    <a:pt x="1036650" y="1607811"/>
                  </a:cubicBezTo>
                  <a:lnTo>
                    <a:pt x="3213538" y="1608147"/>
                  </a:lnTo>
                  <a:cubicBezTo>
                    <a:pt x="3236413" y="1608159"/>
                    <a:pt x="3258355" y="1599081"/>
                    <a:pt x="3274534" y="1582911"/>
                  </a:cubicBezTo>
                  <a:cubicBezTo>
                    <a:pt x="3290713" y="1566740"/>
                    <a:pt x="3299803" y="1544803"/>
                    <a:pt x="3299803" y="1521929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89895"/>
                  </a:lnTo>
                  <a:cubicBezTo>
                    <a:pt x="4" y="1737510"/>
                    <a:pt x="38604" y="1776108"/>
                    <a:pt x="86219" y="1776108"/>
                  </a:cubicBezTo>
                  <a:lnTo>
                    <a:pt x="804624" y="1776108"/>
                  </a:lnTo>
                  <a:cubicBezTo>
                    <a:pt x="829157" y="1776109"/>
                    <a:pt x="852529" y="1765658"/>
                    <a:pt x="868886" y="1747373"/>
                  </a:cubicBezTo>
                  <a:lnTo>
                    <a:pt x="965120" y="1639798"/>
                  </a:lnTo>
                  <a:close/>
                </a:path>
              </a:pathLst>
            </a:custGeom>
            <a:solidFill>
              <a:srgbClr val="D1E8FF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3606769" y="881668"/>
            <a:ext cx="11443505" cy="166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Quality Assurance and Testing</a:t>
            </a:r>
          </a:p>
          <a:p>
            <a:pPr algn="just" marL="0" indent="0" lvl="0">
              <a:lnSpc>
                <a:spcPts val="63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07578" y="2054225"/>
            <a:ext cx="16841886" cy="729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1"/>
              </a:lnSpc>
            </a:pPr>
            <a:r>
              <a:rPr lang="en-US" sz="2970" spc="-163" b="tru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Testing Approach</a:t>
            </a:r>
          </a:p>
          <a:p>
            <a:pPr algn="l" marL="641223" indent="-320612" lvl="1">
              <a:lnSpc>
                <a:spcPts val="3831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U</a:t>
            </a: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nit testing using xUnit to validate business logic, service components, and calculations</a:t>
            </a:r>
          </a:p>
          <a:p>
            <a:pPr algn="l" marL="641223" indent="-320612" lvl="1">
              <a:lnSpc>
                <a:spcPts val="3831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Testing includes bill generation, payment processing, and LINQ-based report logic</a:t>
            </a:r>
          </a:p>
          <a:p>
            <a:pPr algn="l">
              <a:lnSpc>
                <a:spcPts val="3831"/>
              </a:lnSpc>
            </a:pPr>
            <a:r>
              <a:rPr lang="en-US" b="true" sz="2970" spc="-16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API &amp; Integration Testing</a:t>
            </a:r>
          </a:p>
          <a:p>
            <a:pPr algn="l" marL="641223" indent="-320612" lvl="1">
              <a:lnSpc>
                <a:spcPts val="3831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REST API testing using Postman</a:t>
            </a:r>
          </a:p>
          <a:p>
            <a:pPr algn="l" marL="641223" indent="-320612" lvl="1">
              <a:lnSpc>
                <a:spcPts val="3831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Validation of successful requests, error handling, and edge cases</a:t>
            </a:r>
          </a:p>
          <a:p>
            <a:pPr algn="l">
              <a:lnSpc>
                <a:spcPts val="3831"/>
              </a:lnSpc>
            </a:pPr>
            <a:r>
              <a:rPr lang="en-US" b="true" sz="2970" spc="-16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Securi</a:t>
            </a:r>
            <a:r>
              <a:rPr lang="en-US" b="true" sz="2970" spc="-16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ty Testing</a:t>
            </a:r>
          </a:p>
          <a:p>
            <a:pPr algn="l" marL="641223" indent="-320612" lvl="1">
              <a:lnSpc>
                <a:spcPts val="3831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Authentication and authorization test cases for JWT token generation and validation</a:t>
            </a:r>
          </a:p>
          <a:p>
            <a:pPr algn="l" marL="641223" indent="-320612" lvl="1">
              <a:lnSpc>
                <a:spcPts val="3831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Role-based access control verification for different user roles</a:t>
            </a:r>
          </a:p>
          <a:p>
            <a:pPr algn="l" marL="641223" indent="-320612" lvl="1">
              <a:lnSpc>
                <a:spcPts val="3831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Ensured secure access and data isolation across the system</a:t>
            </a:r>
          </a:p>
          <a:p>
            <a:pPr algn="l">
              <a:lnSpc>
                <a:spcPts val="3831"/>
              </a:lnSpc>
            </a:pPr>
            <a:r>
              <a:rPr lang="en-US" b="true" sz="2970" spc="-16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Tools Used</a:t>
            </a:r>
          </a:p>
          <a:p>
            <a:pPr algn="l" marL="641223" indent="-320612" lvl="1">
              <a:lnSpc>
                <a:spcPts val="3831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xUnit – Unit testing (.NET)</a:t>
            </a:r>
          </a:p>
          <a:p>
            <a:pPr algn="l" marL="641223" indent="-320612" lvl="1">
              <a:lnSpc>
                <a:spcPts val="3831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Postman – API and integration testing</a:t>
            </a:r>
          </a:p>
          <a:p>
            <a:pPr algn="l" marL="641223" indent="-320612" lvl="1">
              <a:lnSpc>
                <a:spcPts val="3831"/>
              </a:lnSpc>
              <a:buFont typeface="Arial"/>
              <a:buChar char="•"/>
            </a:pPr>
            <a:r>
              <a:rPr lang="en-US" sz="2970" spc="-16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Swagger – API documentation and quick verification</a:t>
            </a:r>
          </a:p>
          <a:p>
            <a:pPr algn="l">
              <a:lnSpc>
                <a:spcPts val="383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034366" y="2383559"/>
            <a:ext cx="14588310" cy="6874741"/>
          </a:xfrm>
          <a:custGeom>
            <a:avLst/>
            <a:gdLst/>
            <a:ahLst/>
            <a:cxnLst/>
            <a:rect r="r" b="b" t="t" l="l"/>
            <a:pathLst>
              <a:path h="6874741" w="14588310">
                <a:moveTo>
                  <a:pt x="0" y="0"/>
                </a:moveTo>
                <a:lnTo>
                  <a:pt x="14588311" y="0"/>
                </a:lnTo>
                <a:lnTo>
                  <a:pt x="14588311" y="6874741"/>
                </a:lnTo>
                <a:lnTo>
                  <a:pt x="0" y="6874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43160" y="934963"/>
            <a:ext cx="14179517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Customer (Vehicle Owner) Dashboard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034366" y="2405824"/>
            <a:ext cx="14588310" cy="7148272"/>
          </a:xfrm>
          <a:custGeom>
            <a:avLst/>
            <a:gdLst/>
            <a:ahLst/>
            <a:cxnLst/>
            <a:rect r="r" b="b" t="t" l="l"/>
            <a:pathLst>
              <a:path h="7148272" w="14588310">
                <a:moveTo>
                  <a:pt x="0" y="0"/>
                </a:moveTo>
                <a:lnTo>
                  <a:pt x="14588311" y="0"/>
                </a:lnTo>
                <a:lnTo>
                  <a:pt x="14588311" y="7148272"/>
                </a:lnTo>
                <a:lnTo>
                  <a:pt x="0" y="714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72846" y="934963"/>
            <a:ext cx="10716147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Service Manager Dashboard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034366" y="2428748"/>
            <a:ext cx="14588310" cy="7093566"/>
          </a:xfrm>
          <a:custGeom>
            <a:avLst/>
            <a:gdLst/>
            <a:ahLst/>
            <a:cxnLst/>
            <a:rect r="r" b="b" t="t" l="l"/>
            <a:pathLst>
              <a:path h="7093566" w="14588310">
                <a:moveTo>
                  <a:pt x="0" y="0"/>
                </a:moveTo>
                <a:lnTo>
                  <a:pt x="14588311" y="0"/>
                </a:lnTo>
                <a:lnTo>
                  <a:pt x="14588311" y="7093565"/>
                </a:lnTo>
                <a:lnTo>
                  <a:pt x="0" y="7093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31536" y="934963"/>
            <a:ext cx="11755664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Technician Dashboard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4366" y="521186"/>
            <a:ext cx="14588310" cy="1566165"/>
            <a:chOff x="0" y="0"/>
            <a:chExt cx="7336219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36221" cy="787598"/>
            </a:xfrm>
            <a:custGeom>
              <a:avLst/>
              <a:gdLst/>
              <a:ahLst/>
              <a:cxnLst/>
              <a:rect r="r" b="b" t="t" l="l"/>
              <a:pathLst>
                <a:path h="787598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7187805" y="787598"/>
                  </a:lnTo>
                  <a:cubicBezTo>
                    <a:pt x="7227167" y="787598"/>
                    <a:pt x="7264918" y="771962"/>
                    <a:pt x="7292751" y="744129"/>
                  </a:cubicBezTo>
                  <a:cubicBezTo>
                    <a:pt x="7320584" y="716296"/>
                    <a:pt x="7336221" y="678546"/>
                    <a:pt x="7336221" y="639183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034366" y="2560007"/>
            <a:ext cx="14588310" cy="7020624"/>
          </a:xfrm>
          <a:custGeom>
            <a:avLst/>
            <a:gdLst/>
            <a:ahLst/>
            <a:cxnLst/>
            <a:rect r="r" b="b" t="t" l="l"/>
            <a:pathLst>
              <a:path h="7020624" w="14588310">
                <a:moveTo>
                  <a:pt x="0" y="0"/>
                </a:moveTo>
                <a:lnTo>
                  <a:pt x="14588311" y="0"/>
                </a:lnTo>
                <a:lnTo>
                  <a:pt x="14588311" y="7020625"/>
                </a:lnTo>
                <a:lnTo>
                  <a:pt x="0" y="702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73786" y="932476"/>
            <a:ext cx="6509470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Admin Dashboard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521" y="321077"/>
            <a:ext cx="17918957" cy="9644846"/>
            <a:chOff x="0" y="0"/>
            <a:chExt cx="3299803" cy="177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76108"/>
            </a:xfrm>
            <a:custGeom>
              <a:avLst/>
              <a:gdLst/>
              <a:ahLst/>
              <a:cxnLst/>
              <a:rect r="r" b="b" t="t" l="l"/>
              <a:pathLst>
                <a:path h="1776108" w="3299803">
                  <a:moveTo>
                    <a:pt x="965120" y="1639798"/>
                  </a:moveTo>
                  <a:cubicBezTo>
                    <a:pt x="983327" y="1619445"/>
                    <a:pt x="1009342" y="1607812"/>
                    <a:pt x="1036650" y="1607811"/>
                  </a:cubicBezTo>
                  <a:lnTo>
                    <a:pt x="3213538" y="1608147"/>
                  </a:lnTo>
                  <a:cubicBezTo>
                    <a:pt x="3236413" y="1608159"/>
                    <a:pt x="3258355" y="1599081"/>
                    <a:pt x="3274534" y="1582911"/>
                  </a:cubicBezTo>
                  <a:cubicBezTo>
                    <a:pt x="3290713" y="1566740"/>
                    <a:pt x="3299803" y="1544803"/>
                    <a:pt x="3299803" y="1521929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89895"/>
                  </a:lnTo>
                  <a:cubicBezTo>
                    <a:pt x="4" y="1737510"/>
                    <a:pt x="38604" y="1776108"/>
                    <a:pt x="86219" y="1776108"/>
                  </a:cubicBezTo>
                  <a:lnTo>
                    <a:pt x="804624" y="1776108"/>
                  </a:lnTo>
                  <a:cubicBezTo>
                    <a:pt x="829157" y="1776109"/>
                    <a:pt x="852529" y="1765658"/>
                    <a:pt x="868886" y="1747373"/>
                  </a:cubicBezTo>
                  <a:lnTo>
                    <a:pt x="965120" y="1639798"/>
                  </a:lnTo>
                  <a:close/>
                </a:path>
              </a:pathLst>
            </a:custGeom>
            <a:solidFill>
              <a:srgbClr val="D1E8FF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554049" y="2854688"/>
            <a:ext cx="15239109" cy="4073330"/>
            <a:chOff x="0" y="0"/>
            <a:chExt cx="7336219" cy="1960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36221" cy="1960931"/>
            </a:xfrm>
            <a:custGeom>
              <a:avLst/>
              <a:gdLst/>
              <a:ahLst/>
              <a:cxnLst/>
              <a:rect r="r" b="b" t="t" l="l"/>
              <a:pathLst>
                <a:path h="1960931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1681538"/>
                  </a:lnTo>
                  <a:cubicBezTo>
                    <a:pt x="0" y="1718049"/>
                    <a:pt x="13458" y="1753279"/>
                    <a:pt x="37800" y="1780490"/>
                  </a:cubicBezTo>
                  <a:lnTo>
                    <a:pt x="154967" y="1911467"/>
                  </a:lnTo>
                  <a:cubicBezTo>
                    <a:pt x="183122" y="1942942"/>
                    <a:pt x="223353" y="1960932"/>
                    <a:pt x="265584" y="1960931"/>
                  </a:cubicBezTo>
                  <a:lnTo>
                    <a:pt x="7187805" y="1960931"/>
                  </a:lnTo>
                  <a:cubicBezTo>
                    <a:pt x="7227167" y="1960931"/>
                    <a:pt x="7264918" y="1945295"/>
                    <a:pt x="7292751" y="1917461"/>
                  </a:cubicBezTo>
                  <a:cubicBezTo>
                    <a:pt x="7320584" y="1889628"/>
                    <a:pt x="7336221" y="1851878"/>
                    <a:pt x="7336221" y="1812516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751087" y="5636172"/>
            <a:ext cx="12502203" cy="36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0"/>
              </a:lnSpc>
            </a:pPr>
            <a:r>
              <a:rPr lang="en-US" sz="2223" spc="-122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  D</a:t>
            </a:r>
            <a:r>
              <a:rPr lang="en-US" sz="2223" spc="-122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emo Flow: Login → Service Booking → Assignment → Completion → Billing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4215" y="3502713"/>
            <a:ext cx="12589075" cy="92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29"/>
              </a:lnSpc>
            </a:pPr>
            <a:r>
              <a:rPr lang="en-US" b="true" sz="6829" spc="-375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Live Demonstration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4215" y="4678645"/>
            <a:ext cx="12589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1"/>
              </a:lnSpc>
              <a:spcBef>
                <a:spcPct val="0"/>
              </a:spcBef>
            </a:pPr>
            <a:r>
              <a:rPr lang="en-US" sz="3176" spc="-174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 walkthrough of system functionality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521" y="321077"/>
            <a:ext cx="17918957" cy="9644846"/>
            <a:chOff x="0" y="0"/>
            <a:chExt cx="3299803" cy="177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76108"/>
            </a:xfrm>
            <a:custGeom>
              <a:avLst/>
              <a:gdLst/>
              <a:ahLst/>
              <a:cxnLst/>
              <a:rect r="r" b="b" t="t" l="l"/>
              <a:pathLst>
                <a:path h="1776108" w="3299803">
                  <a:moveTo>
                    <a:pt x="965120" y="1639798"/>
                  </a:moveTo>
                  <a:cubicBezTo>
                    <a:pt x="983327" y="1619445"/>
                    <a:pt x="1009342" y="1607812"/>
                    <a:pt x="1036650" y="1607811"/>
                  </a:cubicBezTo>
                  <a:lnTo>
                    <a:pt x="3213538" y="1608147"/>
                  </a:lnTo>
                  <a:cubicBezTo>
                    <a:pt x="3236413" y="1608159"/>
                    <a:pt x="3258355" y="1599081"/>
                    <a:pt x="3274534" y="1582911"/>
                  </a:cubicBezTo>
                  <a:cubicBezTo>
                    <a:pt x="3290713" y="1566740"/>
                    <a:pt x="3299803" y="1544803"/>
                    <a:pt x="3299803" y="1521929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89895"/>
                  </a:lnTo>
                  <a:cubicBezTo>
                    <a:pt x="4" y="1737510"/>
                    <a:pt x="38604" y="1776108"/>
                    <a:pt x="86219" y="1776108"/>
                  </a:cubicBezTo>
                  <a:lnTo>
                    <a:pt x="804624" y="1776108"/>
                  </a:lnTo>
                  <a:cubicBezTo>
                    <a:pt x="829157" y="1776109"/>
                    <a:pt x="852529" y="1765658"/>
                    <a:pt x="868886" y="1747373"/>
                  </a:cubicBezTo>
                  <a:lnTo>
                    <a:pt x="965120" y="1639798"/>
                  </a:lnTo>
                  <a:close/>
                </a:path>
              </a:pathLst>
            </a:custGeom>
            <a:solidFill>
              <a:srgbClr val="D1E8FF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288861"/>
            <a:ext cx="14764855" cy="677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4927"/>
              </a:lnSpc>
              <a:buAutoNum type="arabicPeriod" startAt="1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Problem St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atement</a:t>
            </a:r>
          </a:p>
          <a:p>
            <a:pPr algn="just" marL="604516" indent="-302258" lvl="1">
              <a:lnSpc>
                <a:spcPts val="4927"/>
              </a:lnSpc>
              <a:buAutoNum type="arabicPeriod" startAt="1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Project Objectives</a:t>
            </a:r>
          </a:p>
          <a:p>
            <a:pPr algn="just" marL="604516" indent="-302258" lvl="1">
              <a:lnSpc>
                <a:spcPts val="4927"/>
              </a:lnSpc>
              <a:buAutoNum type="arabicPeriod" startAt="1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Functional Objectives</a:t>
            </a:r>
          </a:p>
          <a:p>
            <a:pPr algn="just" marL="604516" indent="-302258" lvl="1">
              <a:lnSpc>
                <a:spcPts val="4927"/>
              </a:lnSpc>
              <a:buAutoNum type="arabicPeriod" startAt="1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Technology Stack (Backend &amp; Frontend)</a:t>
            </a:r>
          </a:p>
          <a:p>
            <a:pPr algn="just" marL="604516" indent="-302258" lvl="1">
              <a:lnSpc>
                <a:spcPts val="4927"/>
              </a:lnSpc>
              <a:buAutoNum type="arabicPeriod" startAt="1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Solution &amp; Key Features</a:t>
            </a:r>
          </a:p>
          <a:p>
            <a:pPr algn="just" marL="604516" indent="-302258" lvl="1">
              <a:lnSpc>
                <a:spcPts val="4927"/>
              </a:lnSpc>
              <a:buAutoNum type="arabicPeriod" startAt="1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System Architecture</a:t>
            </a:r>
          </a:p>
          <a:p>
            <a:pPr algn="just" marL="604516" indent="-302258" lvl="1">
              <a:lnSpc>
                <a:spcPts val="4927"/>
              </a:lnSpc>
              <a:buAutoNum type="arabicPeriod" startAt="1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User Roles</a:t>
            </a:r>
          </a:p>
          <a:p>
            <a:pPr algn="just" marL="604516" indent="-302258" lvl="1">
              <a:lnSpc>
                <a:spcPts val="4927"/>
              </a:lnSpc>
              <a:buAutoNum type="arabicPeriod" startAt="1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System Workflow (Flowchart)</a:t>
            </a:r>
          </a:p>
          <a:p>
            <a:pPr algn="just" marL="604516" indent="-302258" lvl="1">
              <a:lnSpc>
                <a:spcPts val="4927"/>
              </a:lnSpc>
              <a:buAutoNum type="arabicPeriod" startAt="1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Security Features</a:t>
            </a:r>
          </a:p>
          <a:p>
            <a:pPr algn="just" marL="604516" indent="-302258" lvl="1">
              <a:lnSpc>
                <a:spcPts val="4927"/>
              </a:lnSpc>
              <a:buAutoNum type="arabicPeriod" startAt="1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Quality Assurance and Testing</a:t>
            </a:r>
          </a:p>
          <a:p>
            <a:pPr algn="just" marL="604516" indent="-302258" lvl="1">
              <a:lnSpc>
                <a:spcPts val="4927"/>
              </a:lnSpc>
              <a:buAutoNum type="arabicPeriod" startAt="1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UI Screenshots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5546598" y="934963"/>
            <a:ext cx="6855470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Tabl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 O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f Cont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521" y="321077"/>
            <a:ext cx="17918957" cy="9644846"/>
            <a:chOff x="0" y="0"/>
            <a:chExt cx="3299803" cy="177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76108"/>
            </a:xfrm>
            <a:custGeom>
              <a:avLst/>
              <a:gdLst/>
              <a:ahLst/>
              <a:cxnLst/>
              <a:rect r="r" b="b" t="t" l="l"/>
              <a:pathLst>
                <a:path h="1776108" w="3299803">
                  <a:moveTo>
                    <a:pt x="965120" y="1639798"/>
                  </a:moveTo>
                  <a:cubicBezTo>
                    <a:pt x="983327" y="1619445"/>
                    <a:pt x="1009342" y="1607812"/>
                    <a:pt x="1036650" y="1607811"/>
                  </a:cubicBezTo>
                  <a:lnTo>
                    <a:pt x="3213538" y="1608147"/>
                  </a:lnTo>
                  <a:cubicBezTo>
                    <a:pt x="3236413" y="1608159"/>
                    <a:pt x="3258355" y="1599081"/>
                    <a:pt x="3274534" y="1582911"/>
                  </a:cubicBezTo>
                  <a:cubicBezTo>
                    <a:pt x="3290713" y="1566740"/>
                    <a:pt x="3299803" y="1544803"/>
                    <a:pt x="3299803" y="1521929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89895"/>
                  </a:lnTo>
                  <a:cubicBezTo>
                    <a:pt x="4" y="1737510"/>
                    <a:pt x="38604" y="1776108"/>
                    <a:pt x="86219" y="1776108"/>
                  </a:cubicBezTo>
                  <a:lnTo>
                    <a:pt x="804624" y="1776108"/>
                  </a:lnTo>
                  <a:cubicBezTo>
                    <a:pt x="829157" y="1776109"/>
                    <a:pt x="852529" y="1765658"/>
                    <a:pt x="868886" y="1747373"/>
                  </a:cubicBezTo>
                  <a:lnTo>
                    <a:pt x="965120" y="1639798"/>
                  </a:lnTo>
                  <a:close/>
                </a:path>
              </a:pathLst>
            </a:custGeom>
            <a:solidFill>
              <a:srgbClr val="D1E8FF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236600" y="2462195"/>
            <a:ext cx="14764855" cy="6053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7"/>
              </a:lnSpc>
            </a:pP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Current Challenges</a:t>
            </a:r>
          </a:p>
          <a:p>
            <a:pPr algn="just" marL="604516" indent="-302258" lvl="1">
              <a:lnSpc>
                <a:spcPts val="4367"/>
              </a:lnSpc>
              <a:buFont typeface="Arial"/>
              <a:buChar char="•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Many service centers use manual or partially automated systems</a:t>
            </a:r>
          </a:p>
          <a:p>
            <a:pPr algn="just" marL="604516" indent="-302258" lvl="1">
              <a:lnSpc>
                <a:spcPts val="4367"/>
              </a:lnSpc>
              <a:buFont typeface="Arial"/>
              <a:buChar char="•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Difficulty in tracking service requests and vehicle history</a:t>
            </a:r>
          </a:p>
          <a:p>
            <a:pPr algn="just" marL="604516" indent="-302258" lvl="1">
              <a:lnSpc>
                <a:spcPts val="4367"/>
              </a:lnSpc>
              <a:buFont typeface="Arial"/>
              <a:buChar char="•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Poor coordination between staff and technicians</a:t>
            </a:r>
          </a:p>
          <a:p>
            <a:pPr algn="just">
              <a:lnSpc>
                <a:spcPts val="4367"/>
              </a:lnSpc>
            </a:pP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Impact</a:t>
            </a:r>
          </a:p>
          <a:p>
            <a:pPr algn="just" marL="604516" indent="-302258" lvl="1">
              <a:lnSpc>
                <a:spcPts val="4367"/>
              </a:lnSpc>
              <a:buFont typeface="Arial"/>
              <a:buChar char="•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Long customer wait times</a:t>
            </a:r>
          </a:p>
          <a:p>
            <a:pPr algn="just" marL="604516" indent="-302258" lvl="1">
              <a:lnSpc>
                <a:spcPts val="4367"/>
              </a:lnSpc>
              <a:buFont typeface="Arial"/>
              <a:buChar char="•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Inefficient technician and parts management</a:t>
            </a:r>
          </a:p>
          <a:p>
            <a:pPr algn="just" marL="604516" indent="-302258" lvl="1">
              <a:lnSpc>
                <a:spcPts val="4367"/>
              </a:lnSpc>
              <a:buFont typeface="Arial"/>
              <a:buChar char="•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Reduced overall service quality</a:t>
            </a:r>
          </a:p>
          <a:p>
            <a:pPr algn="just">
              <a:lnSpc>
                <a:spcPts val="4367"/>
              </a:lnSpc>
            </a:pP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Need</a:t>
            </a:r>
          </a:p>
          <a:p>
            <a:pPr algn="just" marL="604516" indent="-302258" lvl="1">
              <a:lnSpc>
                <a:spcPts val="4367"/>
              </a:lnSpc>
              <a:buFont typeface="Arial"/>
              <a:buChar char="•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 centralized system to improve service tracking, scheduling, and operational visibility</a:t>
            </a:r>
          </a:p>
          <a:p>
            <a:pPr algn="just">
              <a:lnSpc>
                <a:spcPts val="4367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5300661" y="934963"/>
            <a:ext cx="7645898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Probl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em 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Sta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em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521" y="321077"/>
            <a:ext cx="17918957" cy="9644846"/>
            <a:chOff x="0" y="0"/>
            <a:chExt cx="3299803" cy="177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76108"/>
            </a:xfrm>
            <a:custGeom>
              <a:avLst/>
              <a:gdLst/>
              <a:ahLst/>
              <a:cxnLst/>
              <a:rect r="r" b="b" t="t" l="l"/>
              <a:pathLst>
                <a:path h="1776108" w="3299803">
                  <a:moveTo>
                    <a:pt x="965120" y="1639798"/>
                  </a:moveTo>
                  <a:cubicBezTo>
                    <a:pt x="983327" y="1619445"/>
                    <a:pt x="1009342" y="1607812"/>
                    <a:pt x="1036650" y="1607811"/>
                  </a:cubicBezTo>
                  <a:lnTo>
                    <a:pt x="3213538" y="1608147"/>
                  </a:lnTo>
                  <a:cubicBezTo>
                    <a:pt x="3236413" y="1608159"/>
                    <a:pt x="3258355" y="1599081"/>
                    <a:pt x="3274534" y="1582911"/>
                  </a:cubicBezTo>
                  <a:cubicBezTo>
                    <a:pt x="3290713" y="1566740"/>
                    <a:pt x="3299803" y="1544803"/>
                    <a:pt x="3299803" y="1521929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89895"/>
                  </a:lnTo>
                  <a:cubicBezTo>
                    <a:pt x="4" y="1737510"/>
                    <a:pt x="38604" y="1776108"/>
                    <a:pt x="86219" y="1776108"/>
                  </a:cubicBezTo>
                  <a:lnTo>
                    <a:pt x="804624" y="1776108"/>
                  </a:lnTo>
                  <a:cubicBezTo>
                    <a:pt x="829157" y="1776109"/>
                    <a:pt x="852529" y="1765658"/>
                    <a:pt x="868886" y="1747373"/>
                  </a:cubicBezTo>
                  <a:lnTo>
                    <a:pt x="965120" y="1639798"/>
                  </a:lnTo>
                  <a:close/>
                </a:path>
              </a:pathLst>
            </a:custGeom>
            <a:solidFill>
              <a:srgbClr val="D1E8FF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235713" y="2340483"/>
            <a:ext cx="14764855" cy="550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Primary Goal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Create a secure, centralized system that makes vehicle service management smoother and improves the experience for customers. 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Technical Objectives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• Build a REST-style API with ASP.NET Core Web API and SQL Server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• Create a flexible, easy‑to‑use interface with Angular and TypeScript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• Add login security with JWT and role‑based permissions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• Use clean structure and strong development methods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5361165" y="934963"/>
            <a:ext cx="9884504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Project Obj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ect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iv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95656" y="8252265"/>
            <a:ext cx="1954974" cy="5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0"/>
              </a:lnSpc>
              <a:spcBef>
                <a:spcPct val="0"/>
              </a:spcBef>
            </a:pPr>
            <a:r>
              <a:rPr lang="en-US" b="true" sz="2030" spc="-111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Project Duration</a:t>
            </a:r>
          </a:p>
          <a:p>
            <a:pPr algn="ctr">
              <a:lnSpc>
                <a:spcPts val="2030"/>
              </a:lnSpc>
              <a:spcBef>
                <a:spcPct val="0"/>
              </a:spcBef>
            </a:pPr>
            <a:r>
              <a:rPr lang="en-US" b="true" sz="2030" spc="-111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Duration: 10 Days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521" y="321077"/>
            <a:ext cx="17918957" cy="9644846"/>
            <a:chOff x="0" y="0"/>
            <a:chExt cx="3299803" cy="177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76108"/>
            </a:xfrm>
            <a:custGeom>
              <a:avLst/>
              <a:gdLst/>
              <a:ahLst/>
              <a:cxnLst/>
              <a:rect r="r" b="b" t="t" l="l"/>
              <a:pathLst>
                <a:path h="1776108" w="3299803">
                  <a:moveTo>
                    <a:pt x="965120" y="1639798"/>
                  </a:moveTo>
                  <a:cubicBezTo>
                    <a:pt x="983327" y="1619445"/>
                    <a:pt x="1009342" y="1607812"/>
                    <a:pt x="1036650" y="1607811"/>
                  </a:cubicBezTo>
                  <a:lnTo>
                    <a:pt x="3213538" y="1608147"/>
                  </a:lnTo>
                  <a:cubicBezTo>
                    <a:pt x="3236413" y="1608159"/>
                    <a:pt x="3258355" y="1599081"/>
                    <a:pt x="3274534" y="1582911"/>
                  </a:cubicBezTo>
                  <a:cubicBezTo>
                    <a:pt x="3290713" y="1566740"/>
                    <a:pt x="3299803" y="1544803"/>
                    <a:pt x="3299803" y="1521929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89895"/>
                  </a:lnTo>
                  <a:cubicBezTo>
                    <a:pt x="4" y="1737510"/>
                    <a:pt x="38604" y="1776108"/>
                    <a:pt x="86219" y="1776108"/>
                  </a:cubicBezTo>
                  <a:lnTo>
                    <a:pt x="804624" y="1776108"/>
                  </a:lnTo>
                  <a:cubicBezTo>
                    <a:pt x="829157" y="1776109"/>
                    <a:pt x="852529" y="1765658"/>
                    <a:pt x="868886" y="1747373"/>
                  </a:cubicBezTo>
                  <a:lnTo>
                    <a:pt x="965120" y="1639798"/>
                  </a:lnTo>
                  <a:close/>
                </a:path>
              </a:pathLst>
            </a:custGeom>
            <a:solidFill>
              <a:srgbClr val="D1E8FF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301445" y="2826946"/>
            <a:ext cx="14764855" cy="329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Functional Objectives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• Support booking, tracking, and managing service requests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• Help assign technicians and follow their work progress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• Track spare parts and prepare service bills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• Offer clear dashboards and reports for daily insights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811410" y="934963"/>
            <a:ext cx="9884504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Functional Obj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ectives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521" y="321077"/>
            <a:ext cx="17918957" cy="9644846"/>
            <a:chOff x="0" y="0"/>
            <a:chExt cx="3299803" cy="177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76108"/>
            </a:xfrm>
            <a:custGeom>
              <a:avLst/>
              <a:gdLst/>
              <a:ahLst/>
              <a:cxnLst/>
              <a:rect r="r" b="b" t="t" l="l"/>
              <a:pathLst>
                <a:path h="1776108" w="3299803">
                  <a:moveTo>
                    <a:pt x="965120" y="1639798"/>
                  </a:moveTo>
                  <a:cubicBezTo>
                    <a:pt x="983327" y="1619445"/>
                    <a:pt x="1009342" y="1607812"/>
                    <a:pt x="1036650" y="1607811"/>
                  </a:cubicBezTo>
                  <a:lnTo>
                    <a:pt x="3213538" y="1608147"/>
                  </a:lnTo>
                  <a:cubicBezTo>
                    <a:pt x="3236413" y="1608159"/>
                    <a:pt x="3258355" y="1599081"/>
                    <a:pt x="3274534" y="1582911"/>
                  </a:cubicBezTo>
                  <a:cubicBezTo>
                    <a:pt x="3290713" y="1566740"/>
                    <a:pt x="3299803" y="1544803"/>
                    <a:pt x="3299803" y="1521929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89895"/>
                  </a:lnTo>
                  <a:cubicBezTo>
                    <a:pt x="4" y="1737510"/>
                    <a:pt x="38604" y="1776108"/>
                    <a:pt x="86219" y="1776108"/>
                  </a:cubicBezTo>
                  <a:lnTo>
                    <a:pt x="804624" y="1776108"/>
                  </a:lnTo>
                  <a:cubicBezTo>
                    <a:pt x="829157" y="1776109"/>
                    <a:pt x="852529" y="1765658"/>
                    <a:pt x="868886" y="1747373"/>
                  </a:cubicBezTo>
                  <a:lnTo>
                    <a:pt x="965120" y="1639798"/>
                  </a:lnTo>
                  <a:close/>
                </a:path>
              </a:pathLst>
            </a:custGeom>
            <a:solidFill>
              <a:srgbClr val="D1E8FF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555449"/>
            <a:ext cx="6482566" cy="6053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Ba</a:t>
            </a: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ke</a:t>
            </a: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</a:t>
            </a: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(Serv</a:t>
            </a: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r-S</a:t>
            </a: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</a:t>
            </a: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)</a:t>
            </a:r>
          </a:p>
          <a:p>
            <a:pPr algn="just" marL="604516" indent="-302258" lvl="1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Framework: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P.NET C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or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 Web API (.NET 8)</a:t>
            </a:r>
          </a:p>
          <a:p>
            <a:pPr algn="just" marL="604516" indent="-302258" lvl="1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Da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b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ase: SQL Server</a:t>
            </a:r>
          </a:p>
          <a:p>
            <a:pPr algn="just" marL="604516" indent="-302258" lvl="1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ORM: Ent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ty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F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ra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mewor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k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Core</a:t>
            </a:r>
          </a:p>
          <a:p>
            <a:pPr algn="just" marL="604516" indent="-302258" lvl="1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D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ta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H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an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dl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ing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LINQ</a:t>
            </a:r>
          </a:p>
          <a:p>
            <a:pPr algn="just" marL="604516" indent="-302258" lvl="1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cu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ri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ty: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JWT-bas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d A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u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th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ntica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ion &amp; Role-Ba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d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Acce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ss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Con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rol (RBAC)</a:t>
            </a:r>
          </a:p>
          <a:p>
            <a:pPr algn="just" marL="604516" indent="-302258" lvl="1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API Do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ume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tio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Sw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gger / OpenAPI</a:t>
            </a:r>
          </a:p>
          <a:p>
            <a:pPr algn="just">
              <a:lnSpc>
                <a:spcPts val="4367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5229700" y="934963"/>
            <a:ext cx="9884504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Technology Sta</a:t>
            </a:r>
            <a:r>
              <a:rPr lang="en-US" b="true" sz="6399" spc="-351" strike="noStrike" u="none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8521" y="2555449"/>
            <a:ext cx="8115300" cy="605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Front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</a:t>
            </a: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</a:t>
            </a: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(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Cli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nt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-S</a:t>
            </a: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</a:t>
            </a:r>
            <a:r>
              <a:rPr lang="en-US" b="true" sz="2799" spc="-153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)</a:t>
            </a:r>
          </a:p>
          <a:p>
            <a:pPr algn="just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Framework: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ngular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(Lat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V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rsion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algn="just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L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ngu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e: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Type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cript</a:t>
            </a:r>
          </a:p>
          <a:p>
            <a:pPr algn="just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UI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Lib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r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r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y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: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gular Ma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er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ial / Bootstrap</a:t>
            </a:r>
          </a:p>
          <a:p>
            <a:pPr algn="just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F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or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ms: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mpl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e-Dr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iven &amp; Rea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ive Form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</a:t>
            </a:r>
          </a:p>
          <a:p>
            <a:pPr algn="just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PI Comm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u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nica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ion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HttpC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l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nt &amp; Int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er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ce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pt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or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</a:t>
            </a:r>
          </a:p>
          <a:p>
            <a:pPr algn="just">
              <a:lnSpc>
                <a:spcPts val="4367"/>
              </a:lnSpc>
              <a:spcBef>
                <a:spcPct val="0"/>
              </a:spcBef>
            </a:pP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ol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b="true" sz="2799" spc="-153" strike="noStrike" u="none">
                <a:solidFill>
                  <a:srgbClr val="004E8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&amp; Testing</a:t>
            </a:r>
          </a:p>
          <a:p>
            <a:pPr algn="just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API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Testing: P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o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m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n</a:t>
            </a:r>
          </a:p>
          <a:p>
            <a:pPr algn="just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Uni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Tes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ti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ng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xUnit</a:t>
            </a:r>
          </a:p>
          <a:p>
            <a:pPr algn="just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sz="2799" spc="-153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V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er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sion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Control: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799" spc="-153" strike="noStrike" u="none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Git &amp; GitHub</a:t>
            </a:r>
          </a:p>
          <a:p>
            <a:pPr algn="just">
              <a:lnSpc>
                <a:spcPts val="436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521" y="321077"/>
            <a:ext cx="17918957" cy="9644846"/>
            <a:chOff x="0" y="0"/>
            <a:chExt cx="3299803" cy="177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76108"/>
            </a:xfrm>
            <a:custGeom>
              <a:avLst/>
              <a:gdLst/>
              <a:ahLst/>
              <a:cxnLst/>
              <a:rect r="r" b="b" t="t" l="l"/>
              <a:pathLst>
                <a:path h="1776108" w="3299803">
                  <a:moveTo>
                    <a:pt x="965120" y="1639798"/>
                  </a:moveTo>
                  <a:cubicBezTo>
                    <a:pt x="983327" y="1619445"/>
                    <a:pt x="1009342" y="1607812"/>
                    <a:pt x="1036650" y="1607811"/>
                  </a:cubicBezTo>
                  <a:lnTo>
                    <a:pt x="3213538" y="1608147"/>
                  </a:lnTo>
                  <a:cubicBezTo>
                    <a:pt x="3236413" y="1608159"/>
                    <a:pt x="3258355" y="1599081"/>
                    <a:pt x="3274534" y="1582911"/>
                  </a:cubicBezTo>
                  <a:cubicBezTo>
                    <a:pt x="3290713" y="1566740"/>
                    <a:pt x="3299803" y="1544803"/>
                    <a:pt x="3299803" y="1521929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89895"/>
                  </a:lnTo>
                  <a:cubicBezTo>
                    <a:pt x="4" y="1737510"/>
                    <a:pt x="38604" y="1776108"/>
                    <a:pt x="86219" y="1776108"/>
                  </a:cubicBezTo>
                  <a:lnTo>
                    <a:pt x="804624" y="1776108"/>
                  </a:lnTo>
                  <a:cubicBezTo>
                    <a:pt x="829157" y="1776109"/>
                    <a:pt x="852529" y="1765658"/>
                    <a:pt x="868886" y="1747373"/>
                  </a:cubicBezTo>
                  <a:lnTo>
                    <a:pt x="965120" y="1639798"/>
                  </a:lnTo>
                  <a:close/>
                </a:path>
              </a:pathLst>
            </a:custGeom>
            <a:solidFill>
              <a:srgbClr val="D1E8FF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962898"/>
            <a:ext cx="7506896" cy="1812065"/>
          </a:xfrm>
          <a:custGeom>
            <a:avLst/>
            <a:gdLst/>
            <a:ahLst/>
            <a:cxnLst/>
            <a:rect r="r" b="b" t="t" l="l"/>
            <a:pathLst>
              <a:path h="1812065" w="7506896">
                <a:moveTo>
                  <a:pt x="0" y="0"/>
                </a:moveTo>
                <a:lnTo>
                  <a:pt x="7506896" y="0"/>
                </a:lnTo>
                <a:lnTo>
                  <a:pt x="7506896" y="1812066"/>
                </a:lnTo>
                <a:lnTo>
                  <a:pt x="0" y="1812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41351" y="2941323"/>
            <a:ext cx="7596278" cy="1833641"/>
          </a:xfrm>
          <a:custGeom>
            <a:avLst/>
            <a:gdLst/>
            <a:ahLst/>
            <a:cxnLst/>
            <a:rect r="r" b="b" t="t" l="l"/>
            <a:pathLst>
              <a:path h="1833641" w="7596278">
                <a:moveTo>
                  <a:pt x="0" y="0"/>
                </a:moveTo>
                <a:lnTo>
                  <a:pt x="7596278" y="0"/>
                </a:lnTo>
                <a:lnTo>
                  <a:pt x="7596278" y="1833641"/>
                </a:lnTo>
                <a:lnTo>
                  <a:pt x="0" y="183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9318" y="6011744"/>
            <a:ext cx="7596278" cy="1833641"/>
          </a:xfrm>
          <a:custGeom>
            <a:avLst/>
            <a:gdLst/>
            <a:ahLst/>
            <a:cxnLst/>
            <a:rect r="r" b="b" t="t" l="l"/>
            <a:pathLst>
              <a:path h="1833641" w="7596278">
                <a:moveTo>
                  <a:pt x="0" y="0"/>
                </a:moveTo>
                <a:lnTo>
                  <a:pt x="7596278" y="0"/>
                </a:lnTo>
                <a:lnTo>
                  <a:pt x="7596278" y="1833641"/>
                </a:lnTo>
                <a:lnTo>
                  <a:pt x="0" y="183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41351" y="6011744"/>
            <a:ext cx="7596278" cy="1833641"/>
          </a:xfrm>
          <a:custGeom>
            <a:avLst/>
            <a:gdLst/>
            <a:ahLst/>
            <a:cxnLst/>
            <a:rect r="r" b="b" t="t" l="l"/>
            <a:pathLst>
              <a:path h="1833641" w="7596278">
                <a:moveTo>
                  <a:pt x="0" y="0"/>
                </a:moveTo>
                <a:lnTo>
                  <a:pt x="7596278" y="0"/>
                </a:lnTo>
                <a:lnTo>
                  <a:pt x="7596278" y="1833641"/>
                </a:lnTo>
                <a:lnTo>
                  <a:pt x="0" y="183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25691" y="889243"/>
            <a:ext cx="9884504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Solution &amp; Key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66500" y="2558662"/>
            <a:ext cx="4972943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b="true" sz="2970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Service Request Management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9689" y="3398523"/>
            <a:ext cx="5890524" cy="61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1"/>
              </a:lnSpc>
              <a:spcBef>
                <a:spcPct val="0"/>
              </a:spcBef>
            </a:pPr>
            <a:r>
              <a:rPr lang="en-US" sz="2391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Book services and track service status throughout the lifecycle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25453" y="2558662"/>
            <a:ext cx="5628074" cy="40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3"/>
              </a:lnSpc>
              <a:spcBef>
                <a:spcPct val="0"/>
              </a:spcBef>
            </a:pPr>
            <a:r>
              <a:rPr lang="en-US" b="true" sz="2973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Technician Assignment &amp; Tracking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46652" y="3398523"/>
            <a:ext cx="5676024" cy="61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  <a:spcBef>
                <a:spcPct val="0"/>
              </a:spcBef>
            </a:pP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Assign technicians and monitor service progress in real 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2368" y="5498864"/>
            <a:ext cx="5610179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b="true" sz="2970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I</a:t>
            </a:r>
            <a:r>
              <a:rPr lang="en-US" b="true" sz="2970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nventory &amp; Parts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1697" y="6469652"/>
            <a:ext cx="6066854" cy="61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  <a:spcBef>
                <a:spcPct val="0"/>
              </a:spcBef>
            </a:pP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Track spare parts usage and update inventory automatically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12497" y="5498864"/>
            <a:ext cx="5610179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b="true" sz="2970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</a:t>
            </a:r>
            <a:r>
              <a:rPr lang="en-US" b="true" sz="2970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illing &amp; Payments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41351" y="6617289"/>
            <a:ext cx="7596278" cy="31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  <a:spcBef>
                <a:spcPct val="0"/>
              </a:spcBef>
            </a:pP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Generate service bills and track payment status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95193" y="2558662"/>
            <a:ext cx="356612" cy="356612"/>
          </a:xfrm>
          <a:custGeom>
            <a:avLst/>
            <a:gdLst/>
            <a:ahLst/>
            <a:cxnLst/>
            <a:rect r="r" b="b" t="t" l="l"/>
            <a:pathLst>
              <a:path h="356612" w="356612">
                <a:moveTo>
                  <a:pt x="0" y="0"/>
                </a:moveTo>
                <a:lnTo>
                  <a:pt x="356612" y="0"/>
                </a:lnTo>
                <a:lnTo>
                  <a:pt x="356612" y="356612"/>
                </a:lnTo>
                <a:lnTo>
                  <a:pt x="0" y="35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0503" y="2558662"/>
            <a:ext cx="356612" cy="356612"/>
          </a:xfrm>
          <a:custGeom>
            <a:avLst/>
            <a:gdLst/>
            <a:ahLst/>
            <a:cxnLst/>
            <a:rect r="r" b="b" t="t" l="l"/>
            <a:pathLst>
              <a:path h="356612" w="356612">
                <a:moveTo>
                  <a:pt x="0" y="0"/>
                </a:moveTo>
                <a:lnTo>
                  <a:pt x="356612" y="0"/>
                </a:lnTo>
                <a:lnTo>
                  <a:pt x="356612" y="356612"/>
                </a:lnTo>
                <a:lnTo>
                  <a:pt x="0" y="35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59689" y="5507069"/>
            <a:ext cx="356612" cy="356612"/>
          </a:xfrm>
          <a:custGeom>
            <a:avLst/>
            <a:gdLst/>
            <a:ahLst/>
            <a:cxnLst/>
            <a:rect r="r" b="b" t="t" l="l"/>
            <a:pathLst>
              <a:path h="356612" w="356612">
                <a:moveTo>
                  <a:pt x="0" y="0"/>
                </a:moveTo>
                <a:lnTo>
                  <a:pt x="356612" y="0"/>
                </a:lnTo>
                <a:lnTo>
                  <a:pt x="356612" y="356612"/>
                </a:lnTo>
                <a:lnTo>
                  <a:pt x="0" y="35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0503" y="5496389"/>
            <a:ext cx="356612" cy="356612"/>
          </a:xfrm>
          <a:custGeom>
            <a:avLst/>
            <a:gdLst/>
            <a:ahLst/>
            <a:cxnLst/>
            <a:rect r="r" b="b" t="t" l="l"/>
            <a:pathLst>
              <a:path h="356612" w="356612">
                <a:moveTo>
                  <a:pt x="0" y="0"/>
                </a:moveTo>
                <a:lnTo>
                  <a:pt x="356612" y="0"/>
                </a:lnTo>
                <a:lnTo>
                  <a:pt x="356612" y="356612"/>
                </a:lnTo>
                <a:lnTo>
                  <a:pt x="0" y="35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9845" y="243131"/>
            <a:ext cx="14588310" cy="1571139"/>
            <a:chOff x="0" y="0"/>
            <a:chExt cx="7336219" cy="790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045895" y="1814269"/>
            <a:ext cx="11560292" cy="8472731"/>
          </a:xfrm>
          <a:custGeom>
            <a:avLst/>
            <a:gdLst/>
            <a:ahLst/>
            <a:cxnLst/>
            <a:rect r="r" b="b" t="t" l="l"/>
            <a:pathLst>
              <a:path h="8472731" w="11560292">
                <a:moveTo>
                  <a:pt x="0" y="0"/>
                </a:moveTo>
                <a:lnTo>
                  <a:pt x="11560292" y="0"/>
                </a:lnTo>
                <a:lnTo>
                  <a:pt x="11560292" y="8472731"/>
                </a:lnTo>
                <a:lnTo>
                  <a:pt x="0" y="8472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01218" y="588218"/>
            <a:ext cx="9884504" cy="166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System Architecture</a:t>
            </a:r>
          </a:p>
          <a:p>
            <a:pPr algn="just" marL="0" indent="0" lvl="0">
              <a:lnSpc>
                <a:spcPts val="63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E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521" y="321077"/>
            <a:ext cx="17918957" cy="9644846"/>
            <a:chOff x="0" y="0"/>
            <a:chExt cx="3299803" cy="177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76108"/>
            </a:xfrm>
            <a:custGeom>
              <a:avLst/>
              <a:gdLst/>
              <a:ahLst/>
              <a:cxnLst/>
              <a:rect r="r" b="b" t="t" l="l"/>
              <a:pathLst>
                <a:path h="1776108" w="3299803">
                  <a:moveTo>
                    <a:pt x="965120" y="1639798"/>
                  </a:moveTo>
                  <a:cubicBezTo>
                    <a:pt x="983327" y="1619445"/>
                    <a:pt x="1009342" y="1607812"/>
                    <a:pt x="1036650" y="1607811"/>
                  </a:cubicBezTo>
                  <a:lnTo>
                    <a:pt x="3213538" y="1608147"/>
                  </a:lnTo>
                  <a:cubicBezTo>
                    <a:pt x="3236413" y="1608159"/>
                    <a:pt x="3258355" y="1599081"/>
                    <a:pt x="3274534" y="1582911"/>
                  </a:cubicBezTo>
                  <a:cubicBezTo>
                    <a:pt x="3290713" y="1566740"/>
                    <a:pt x="3299803" y="1544803"/>
                    <a:pt x="3299803" y="1521929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89895"/>
                  </a:lnTo>
                  <a:cubicBezTo>
                    <a:pt x="4" y="1737510"/>
                    <a:pt x="38604" y="1776108"/>
                    <a:pt x="86219" y="1776108"/>
                  </a:cubicBezTo>
                  <a:lnTo>
                    <a:pt x="804624" y="1776108"/>
                  </a:lnTo>
                  <a:cubicBezTo>
                    <a:pt x="829157" y="1776109"/>
                    <a:pt x="852529" y="1765658"/>
                    <a:pt x="868886" y="1747373"/>
                  </a:cubicBezTo>
                  <a:lnTo>
                    <a:pt x="965120" y="1639798"/>
                  </a:lnTo>
                  <a:close/>
                </a:path>
              </a:pathLst>
            </a:custGeom>
            <a:solidFill>
              <a:srgbClr val="D1E8FF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034366" y="521186"/>
            <a:ext cx="14588310" cy="1571139"/>
            <a:chOff x="0" y="0"/>
            <a:chExt cx="7336219" cy="790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36221" cy="790100"/>
            </a:xfrm>
            <a:custGeom>
              <a:avLst/>
              <a:gdLst/>
              <a:ahLst/>
              <a:cxnLst/>
              <a:rect r="r" b="b" t="t" l="l"/>
              <a:pathLst>
                <a:path h="790100" w="7336221">
                  <a:moveTo>
                    <a:pt x="698926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7187805" y="790100"/>
                  </a:lnTo>
                  <a:cubicBezTo>
                    <a:pt x="7227167" y="790100"/>
                    <a:pt x="7264918" y="774464"/>
                    <a:pt x="7292751" y="746630"/>
                  </a:cubicBezTo>
                  <a:cubicBezTo>
                    <a:pt x="7320584" y="718797"/>
                    <a:pt x="7336221" y="681047"/>
                    <a:pt x="7336221" y="641685"/>
                  </a:cubicBezTo>
                  <a:lnTo>
                    <a:pt x="7336221" y="366141"/>
                  </a:lnTo>
                  <a:cubicBezTo>
                    <a:pt x="7336222" y="329143"/>
                    <a:pt x="7322402" y="293478"/>
                    <a:pt x="7297472" y="266140"/>
                  </a:cubicBezTo>
                  <a:lnTo>
                    <a:pt x="7098929" y="48414"/>
                  </a:lnTo>
                  <a:cubicBezTo>
                    <a:pt x="7070807" y="17574"/>
                    <a:pt x="7030999" y="0"/>
                    <a:pt x="69892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962898"/>
            <a:ext cx="7506896" cy="1812065"/>
          </a:xfrm>
          <a:custGeom>
            <a:avLst/>
            <a:gdLst/>
            <a:ahLst/>
            <a:cxnLst/>
            <a:rect r="r" b="b" t="t" l="l"/>
            <a:pathLst>
              <a:path h="1812065" w="7506896">
                <a:moveTo>
                  <a:pt x="0" y="0"/>
                </a:moveTo>
                <a:lnTo>
                  <a:pt x="7506896" y="0"/>
                </a:lnTo>
                <a:lnTo>
                  <a:pt x="7506896" y="1812066"/>
                </a:lnTo>
                <a:lnTo>
                  <a:pt x="0" y="1812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10360" y="853052"/>
            <a:ext cx="4201169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9"/>
              </a:lnSpc>
            </a:pPr>
            <a:r>
              <a:rPr lang="en-US" b="true" sz="6399" spc="-351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User Roles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041351" y="2962898"/>
            <a:ext cx="7596278" cy="1833641"/>
          </a:xfrm>
          <a:custGeom>
            <a:avLst/>
            <a:gdLst/>
            <a:ahLst/>
            <a:cxnLst/>
            <a:rect r="r" b="b" t="t" l="l"/>
            <a:pathLst>
              <a:path h="1833641" w="7596278">
                <a:moveTo>
                  <a:pt x="0" y="0"/>
                </a:moveTo>
                <a:lnTo>
                  <a:pt x="7596278" y="0"/>
                </a:lnTo>
                <a:lnTo>
                  <a:pt x="7596278" y="1833641"/>
                </a:lnTo>
                <a:lnTo>
                  <a:pt x="0" y="183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9318" y="6011744"/>
            <a:ext cx="7596278" cy="1833641"/>
          </a:xfrm>
          <a:custGeom>
            <a:avLst/>
            <a:gdLst/>
            <a:ahLst/>
            <a:cxnLst/>
            <a:rect r="r" b="b" t="t" l="l"/>
            <a:pathLst>
              <a:path h="1833641" w="7596278">
                <a:moveTo>
                  <a:pt x="0" y="0"/>
                </a:moveTo>
                <a:lnTo>
                  <a:pt x="7596278" y="0"/>
                </a:lnTo>
                <a:lnTo>
                  <a:pt x="7596278" y="1833641"/>
                </a:lnTo>
                <a:lnTo>
                  <a:pt x="0" y="183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41351" y="6011744"/>
            <a:ext cx="7596278" cy="1833641"/>
          </a:xfrm>
          <a:custGeom>
            <a:avLst/>
            <a:gdLst/>
            <a:ahLst/>
            <a:cxnLst/>
            <a:rect r="r" b="b" t="t" l="l"/>
            <a:pathLst>
              <a:path h="1833641" w="7596278">
                <a:moveTo>
                  <a:pt x="0" y="0"/>
                </a:moveTo>
                <a:lnTo>
                  <a:pt x="7596278" y="0"/>
                </a:lnTo>
                <a:lnTo>
                  <a:pt x="7596278" y="1833641"/>
                </a:lnTo>
                <a:lnTo>
                  <a:pt x="0" y="183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66094" y="2558662"/>
            <a:ext cx="1077714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b="true" sz="2970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Adm</a:t>
            </a:r>
            <a:r>
              <a:rPr lang="en-US" b="true" sz="2970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1697" y="3079715"/>
            <a:ext cx="5890524" cy="152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6227" indent="-258113" lvl="1">
              <a:lnSpc>
                <a:spcPts val="3060"/>
              </a:lnSpc>
              <a:buFont typeface="Arial"/>
              <a:buChar char="•"/>
            </a:pPr>
            <a:r>
              <a:rPr lang="en-US" sz="2391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Manage users,</a:t>
            </a:r>
            <a:r>
              <a:rPr lang="en-US" sz="2391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 service categories, and pricing</a:t>
            </a:r>
          </a:p>
          <a:p>
            <a:pPr algn="just" marL="516227" indent="-258113" lvl="1">
              <a:lnSpc>
                <a:spcPts val="3060"/>
              </a:lnSpc>
              <a:buFont typeface="Arial"/>
              <a:buChar char="•"/>
            </a:pPr>
            <a:r>
              <a:rPr lang="en-US" sz="2391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View system-level reports and configurations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6471" y="2558662"/>
            <a:ext cx="2757955" cy="40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3"/>
              </a:lnSpc>
              <a:spcBef>
                <a:spcPct val="0"/>
              </a:spcBef>
            </a:pPr>
            <a:r>
              <a:rPr lang="en-US" b="true" sz="2973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</a:t>
            </a:r>
            <a:r>
              <a:rPr lang="en-US" b="true" sz="2973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ervice Manager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07200" y="3353423"/>
            <a:ext cx="5676024" cy="114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6002" indent="-258001" lvl="1">
              <a:lnSpc>
                <a:spcPts val="3059"/>
              </a:lnSpc>
              <a:buFont typeface="Arial"/>
              <a:buChar char="•"/>
            </a:pP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Assign service requests to technicians</a:t>
            </a:r>
          </a:p>
          <a:p>
            <a:pPr algn="just" marL="516002" indent="-258001" lvl="1">
              <a:lnSpc>
                <a:spcPts val="3059"/>
              </a:lnSpc>
              <a:buFont typeface="Arial"/>
              <a:buChar char="•"/>
            </a:pP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Monitor service progress and workload</a:t>
            </a:r>
          </a:p>
          <a:p>
            <a:pPr algn="just">
              <a:lnSpc>
                <a:spcPts val="30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918480" y="5498864"/>
            <a:ext cx="5610179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b="true" sz="2970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</a:t>
            </a:r>
            <a:r>
              <a:rPr lang="en-US" b="true" sz="2970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echnician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1697" y="6426724"/>
            <a:ext cx="6066854" cy="114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6002" indent="-258001" lvl="1">
              <a:lnSpc>
                <a:spcPts val="3059"/>
              </a:lnSpc>
              <a:buFont typeface="Arial"/>
              <a:buChar char="•"/>
            </a:pP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Upd</a:t>
            </a: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ate service status and add remarks</a:t>
            </a:r>
          </a:p>
          <a:p>
            <a:pPr algn="just" marL="516002" indent="-258001" lvl="1">
              <a:lnSpc>
                <a:spcPts val="3059"/>
              </a:lnSpc>
              <a:buFont typeface="Arial"/>
              <a:buChar char="•"/>
            </a:pP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Complete assigned service tasks</a:t>
            </a:r>
          </a:p>
          <a:p>
            <a:pPr algn="just">
              <a:lnSpc>
                <a:spcPts val="30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012497" y="5498864"/>
            <a:ext cx="5610179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b="true" sz="2970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Customer</a:t>
            </a:r>
            <a:r>
              <a:rPr lang="en-US" b="true" sz="2970" spc="-163">
                <a:solidFill>
                  <a:srgbClr val="004E89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/ Vehicle Owner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07200" y="6426724"/>
            <a:ext cx="7596278" cy="114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6002" indent="-258001" lvl="1">
              <a:lnSpc>
                <a:spcPts val="3059"/>
              </a:lnSpc>
              <a:buFont typeface="Arial"/>
              <a:buChar char="•"/>
            </a:pP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Book servic</a:t>
            </a: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e requests</a:t>
            </a:r>
          </a:p>
          <a:p>
            <a:pPr algn="just" marL="516002" indent="-258001" lvl="1">
              <a:lnSpc>
                <a:spcPts val="3059"/>
              </a:lnSpc>
              <a:buFont typeface="Arial"/>
              <a:buChar char="•"/>
            </a:pPr>
            <a:r>
              <a:rPr lang="en-US" sz="2390" spc="-131">
                <a:solidFill>
                  <a:srgbClr val="004E89"/>
                </a:solidFill>
                <a:latin typeface="Work Sans"/>
                <a:ea typeface="Work Sans"/>
                <a:cs typeface="Work Sans"/>
                <a:sym typeface="Work Sans"/>
              </a:rPr>
              <a:t>Track service status and view service history</a:t>
            </a:r>
          </a:p>
          <a:p>
            <a:pPr algn="just">
              <a:lnSpc>
                <a:spcPts val="3059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95193" y="2558662"/>
            <a:ext cx="356612" cy="356612"/>
          </a:xfrm>
          <a:custGeom>
            <a:avLst/>
            <a:gdLst/>
            <a:ahLst/>
            <a:cxnLst/>
            <a:rect r="r" b="b" t="t" l="l"/>
            <a:pathLst>
              <a:path h="356612" w="356612">
                <a:moveTo>
                  <a:pt x="0" y="0"/>
                </a:moveTo>
                <a:lnTo>
                  <a:pt x="356612" y="0"/>
                </a:lnTo>
                <a:lnTo>
                  <a:pt x="356612" y="356612"/>
                </a:lnTo>
                <a:lnTo>
                  <a:pt x="0" y="35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0503" y="2558662"/>
            <a:ext cx="356612" cy="356612"/>
          </a:xfrm>
          <a:custGeom>
            <a:avLst/>
            <a:gdLst/>
            <a:ahLst/>
            <a:cxnLst/>
            <a:rect r="r" b="b" t="t" l="l"/>
            <a:pathLst>
              <a:path h="356612" w="356612">
                <a:moveTo>
                  <a:pt x="0" y="0"/>
                </a:moveTo>
                <a:lnTo>
                  <a:pt x="356612" y="0"/>
                </a:lnTo>
                <a:lnTo>
                  <a:pt x="356612" y="356612"/>
                </a:lnTo>
                <a:lnTo>
                  <a:pt x="0" y="35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59689" y="5507069"/>
            <a:ext cx="356612" cy="356612"/>
          </a:xfrm>
          <a:custGeom>
            <a:avLst/>
            <a:gdLst/>
            <a:ahLst/>
            <a:cxnLst/>
            <a:rect r="r" b="b" t="t" l="l"/>
            <a:pathLst>
              <a:path h="356612" w="356612">
                <a:moveTo>
                  <a:pt x="0" y="0"/>
                </a:moveTo>
                <a:lnTo>
                  <a:pt x="356612" y="0"/>
                </a:lnTo>
                <a:lnTo>
                  <a:pt x="356612" y="356612"/>
                </a:lnTo>
                <a:lnTo>
                  <a:pt x="0" y="35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0503" y="5496389"/>
            <a:ext cx="356612" cy="356612"/>
          </a:xfrm>
          <a:custGeom>
            <a:avLst/>
            <a:gdLst/>
            <a:ahLst/>
            <a:cxnLst/>
            <a:rect r="r" b="b" t="t" l="l"/>
            <a:pathLst>
              <a:path h="356612" w="356612">
                <a:moveTo>
                  <a:pt x="0" y="0"/>
                </a:moveTo>
                <a:lnTo>
                  <a:pt x="356612" y="0"/>
                </a:lnTo>
                <a:lnTo>
                  <a:pt x="356612" y="356612"/>
                </a:lnTo>
                <a:lnTo>
                  <a:pt x="0" y="35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DAG9lUw6E4E</dc:identifier>
  <dcterms:modified xsi:type="dcterms:W3CDTF">2011-08-01T06:04:30Z</dcterms:modified>
  <cp:revision>1</cp:revision>
  <dc:title>A simple and reliable way to manage vehicle services, track work progress, and keep everything running smoothly.</dc:title>
</cp:coreProperties>
</file>